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  <p:sldMasterId id="2147484036" r:id="rId2"/>
  </p:sldMasterIdLst>
  <p:sldIdLst>
    <p:sldId id="256" r:id="rId3"/>
    <p:sldId id="273" r:id="rId4"/>
    <p:sldId id="272" r:id="rId5"/>
    <p:sldId id="271" r:id="rId6"/>
    <p:sldId id="268" r:id="rId7"/>
    <p:sldId id="269" r:id="rId8"/>
    <p:sldId id="270" r:id="rId9"/>
    <p:sldId id="257" r:id="rId10"/>
    <p:sldId id="258" r:id="rId11"/>
    <p:sldId id="259" r:id="rId12"/>
    <p:sldId id="260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75364" autoAdjust="0"/>
  </p:normalViewPr>
  <p:slideViewPr>
    <p:cSldViewPr snapToGrid="0">
      <p:cViewPr varScale="1">
        <p:scale>
          <a:sx n="83" d="100"/>
          <a:sy n="83" d="100"/>
        </p:scale>
        <p:origin x="96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2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46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283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204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93105" y="802298"/>
            <a:ext cx="8561747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3106" y="3531204"/>
            <a:ext cx="8561746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93105" y="329307"/>
            <a:ext cx="4897310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2334637" y="798973"/>
            <a:ext cx="0" cy="2544756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112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760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813" y="1756130"/>
            <a:ext cx="8562580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3806195"/>
            <a:ext cx="854999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284510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89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889"/>
            <a:ext cx="952015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4695" y="2010878"/>
            <a:ext cx="4608576" cy="34381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4793" y="2017343"/>
            <a:ext cx="4604130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198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95" y="804163"/>
            <a:ext cx="9520157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5" y="2019549"/>
            <a:ext cx="460857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4695" y="2824269"/>
            <a:ext cx="4608576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791" y="2023003"/>
            <a:ext cx="4608576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4792" y="2821491"/>
            <a:ext cx="4608576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6244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6513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35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642" y="798973"/>
            <a:ext cx="3183128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205491"/>
            <a:ext cx="3184989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371687" y="798973"/>
            <a:ext cx="0" cy="2247117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111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bg2">
                    <a:lumMod val="10000"/>
                  </a:schemeClr>
                </a:gs>
                <a:gs pos="100000">
                  <a:schemeClr val="bg2">
                    <a:lumMod val="10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prstMaterial="matte">
              <a:bevelT w="133350" h="50800" prst="divo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694" y="1129513"/>
            <a:ext cx="5447840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34695" y="3145992"/>
            <a:ext cx="5440037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534695" y="5469856"/>
            <a:ext cx="5440038" cy="320123"/>
          </a:xfrm>
        </p:spPr>
        <p:txBody>
          <a:bodyPr/>
          <a:lstStyle>
            <a:lvl1pPr algn="l">
              <a:defRPr/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34910" y="318640"/>
            <a:ext cx="5453475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71687" y="798973"/>
            <a:ext cx="0" cy="2161124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2963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371687" y="798973"/>
            <a:ext cx="0" cy="1067168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9189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883863"/>
            <a:ext cx="1615742" cy="45749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34694" y="883863"/>
            <a:ext cx="7738807" cy="45749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9439111" y="719272"/>
            <a:ext cx="1615742" cy="0"/>
          </a:xfrm>
          <a:prstGeom prst="line">
            <a:avLst/>
          </a:prstGeom>
          <a:ln w="38100" cmpd="sng">
            <a:solidFill>
              <a:schemeClr val="accent1"/>
            </a:solidFill>
            <a:prstDash val="solid"/>
            <a:tailEnd type="non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621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70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97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305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80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62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7985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6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2015732"/>
            <a:ext cx="12192000" cy="4118829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/>
          <a:srcRect t="2769" b="-2769"/>
          <a:stretch/>
        </p:blipFill>
        <p:spPr>
          <a:xfrm>
            <a:off x="0" y="6135624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34696" y="804519"/>
            <a:ext cx="9520158" cy="10492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4696" y="2015732"/>
            <a:ext cx="9520158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632088-7E42-4B13-8645-6CA4616862AF}" type="datetimeFigureOut">
              <a:rPr lang="en-US" smtClean="0"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34695" y="329307"/>
            <a:ext cx="5855719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2085F67-7A3A-48A3-A014-BEB3CB3D3F52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6141705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713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ealthcare.gov/glossary/" TargetMode="External"/><Relationship Id="rId2" Type="http://schemas.openxmlformats.org/officeDocument/2006/relationships/hyperlink" Target="http://www.hci3.org/thought-leadership/why-incentives-matter/capitation/capitation-models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are Claims Paid?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Spyridon Ganas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03215" y="61307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95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76"/>
    </mc:Choice>
    <mc:Fallback>
      <p:transition spd="slow" advTm="9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Coinsurance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Coinsurance is a form of member cost sharing where the member pays a fixed percent of each medical bill.</a:t>
            </a:r>
          </a:p>
          <a:p>
            <a:r>
              <a:rPr lang="en-US" dirty="0"/>
              <a:t>Coinsurance policies allow member to pay a higher share of their medical bills in exchange for lower monthly premiums.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76836" y="59455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48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56"/>
    </mc:Choice>
    <mc:Fallback>
      <p:transition spd="slow" advTm="23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Out-of-Pocket Maximums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the amount of a member’s copays, deductibles and coinsurance exceed the Out-of-Pocket Maximum, the insurance company will pay all additional bills.</a:t>
            </a:r>
          </a:p>
          <a:p>
            <a:r>
              <a:rPr lang="en-US" dirty="0"/>
              <a:t>This feature of the insurance policy is designed to prevent bankruptcies due to medical bills, by capping the total amount a member will pay in a given year.</a:t>
            </a: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88411" y="60265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48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877"/>
    </mc:Choice>
    <mc:Fallback>
      <p:transition spd="slow" advTm="27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http://www.hci3.org/thought-leadership/why-incentives-matter/capitation/capitation-models</a:t>
            </a:r>
            <a:endParaRPr lang="en-US" dirty="0"/>
          </a:p>
          <a:p>
            <a:r>
              <a:rPr lang="en-US">
                <a:hlinkClick r:id="rId3"/>
              </a:rPr>
              <a:t>https://www.healthcare.gov/glossary/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448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Fee-for-Service Payments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the most common, and traditional, method of reimbursing providers.</a:t>
            </a:r>
          </a:p>
          <a:p>
            <a:r>
              <a:rPr lang="en-US" dirty="0"/>
              <a:t>Providers are reimbursed for each medical test and procedure that a patient receives.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87468" y="6119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392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12"/>
    </mc:Choice>
    <mc:Fallback>
      <p:transition spd="slow" advTm="23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Bundled-Episode Payments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Providers are reimbursed based on the patients diagnosis.</a:t>
            </a:r>
          </a:p>
          <a:p>
            <a:r>
              <a:rPr lang="en-US" dirty="0"/>
              <a:t>This payment method is common for maternity claims, where providers are paid a fixed amount for all services leading up to the delivery.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61088" y="61750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827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51"/>
    </mc:Choice>
    <mc:Fallback>
      <p:transition spd="slow" advTm="25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Capitations &amp; Global Payments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Providers are paid a fixed amount per member per month</a:t>
            </a:r>
          </a:p>
          <a:p>
            <a:r>
              <a:rPr lang="en-US" dirty="0"/>
              <a:t>This payment covers all services provided to the member.</a:t>
            </a:r>
          </a:p>
          <a:p>
            <a:r>
              <a:rPr lang="en-US" dirty="0"/>
              <a:t>Certain high-cost service, such as advanced imaging, may be carved-out of the </a:t>
            </a:r>
            <a:r>
              <a:rPr lang="en-US" dirty="0" err="1"/>
              <a:t>capitaiton</a:t>
            </a:r>
            <a:r>
              <a:rPr lang="en-US" dirty="0"/>
              <a:t> agreement.</a:t>
            </a:r>
          </a:p>
          <a:p>
            <a:r>
              <a:rPr lang="en-US" dirty="0"/>
              <a:t>This type of payment model gives providers a strong incentive to reduce over-utilization and maximize </a:t>
            </a:r>
            <a:r>
              <a:rPr lang="en-US" dirty="0" err="1"/>
              <a:t>preventitive</a:t>
            </a:r>
            <a:r>
              <a:rPr lang="en-US" dirty="0"/>
              <a:t> care.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61088" y="62098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762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44"/>
    </mc:Choice>
    <mc:Fallback>
      <p:transition spd="slow" advTm="37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Billed Amount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amount the provider billed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81008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6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92"/>
    </mc:Choice>
    <mc:Fallback>
      <p:transition spd="slow" advTm="19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Allowed Amount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maximum amount the insurance organization has agreed to pay the provider for the services renders.</a:t>
            </a:r>
          </a:p>
          <a:p>
            <a:r>
              <a:rPr lang="en-US" dirty="0"/>
              <a:t>The allowed amount is often substantially lower than the billed amount.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41169" y="61191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210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98"/>
    </mc:Choice>
    <mc:Fallback>
      <p:transition spd="slow" advTm="21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Paid Amount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amount actually paid by this insurance company.</a:t>
            </a:r>
          </a:p>
          <a:p>
            <a:r>
              <a:rPr lang="en-US" dirty="0"/>
              <a:t>This amount excludes member cost sharing.</a:t>
            </a:r>
          </a:p>
          <a:p>
            <a:r>
              <a:rPr lang="en-US" dirty="0"/>
              <a:t>For capitated claims, this amount may be entered as zero, or as the “fee-for-service equivalent”</a:t>
            </a:r>
          </a:p>
          <a:p>
            <a:pPr lvl="1"/>
            <a:r>
              <a:rPr lang="en-US" dirty="0"/>
              <a:t>Fee-for-service equivalent is a statistical value that represents the estimated amount the insurance organization would have paid if a capitated claim had been paid for under a fee-for-service agreement.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53686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888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26"/>
    </mc:Choice>
    <mc:Fallback>
      <p:transition spd="slow" advTm="36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Copays are out-of-pocket payments the member makes at the time of service</a:t>
            </a:r>
          </a:p>
          <a:p>
            <a:r>
              <a:rPr lang="en-US" dirty="0"/>
              <a:t>Copays are an amount per office visit.  For example, a plan may charge:</a:t>
            </a:r>
          </a:p>
          <a:p>
            <a:pPr lvl="1"/>
            <a:r>
              <a:rPr lang="en-US" dirty="0"/>
              <a:t>A $20 copay for an office visit to a primary care physician</a:t>
            </a:r>
          </a:p>
          <a:p>
            <a:pPr lvl="1"/>
            <a:r>
              <a:rPr lang="en-US" dirty="0"/>
              <a:t>A $50 copay for an office visit to a specialist</a:t>
            </a:r>
          </a:p>
          <a:p>
            <a:pPr lvl="1"/>
            <a:r>
              <a:rPr lang="en-US" dirty="0"/>
              <a:t>A $500 copay for an emergency department visit</a:t>
            </a:r>
          </a:p>
          <a:p>
            <a:r>
              <a:rPr lang="en-US" dirty="0"/>
              <a:t>Copays are designed to encourage members to choose the lowest-cost source of appropriate care.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45341" y="60265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27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97"/>
    </mc:Choice>
    <mc:Fallback>
      <p:transition spd="slow" advTm="40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Deductibles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Deductibles are the amount a member agrees to pay out of pocket before the insurance company will begin paying for medical services.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06446" y="58760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48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09"/>
    </mc:Choice>
    <mc:Fallback>
      <p:transition spd="slow" advTm="23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EDEBE7"/>
      </a:lt2>
      <a:accent1>
        <a:srgbClr val="5FA534"/>
      </a:accent1>
      <a:accent2>
        <a:srgbClr val="DCAB34"/>
      </a:accent2>
      <a:accent3>
        <a:srgbClr val="D26D23"/>
      </a:accent3>
      <a:accent4>
        <a:srgbClr val="972323"/>
      </a:accent4>
      <a:accent5>
        <a:srgbClr val="236797"/>
      </a:accent5>
      <a:accent6>
        <a:srgbClr val="2FB6C6"/>
      </a:accent6>
      <a:hlink>
        <a:srgbClr val="8FC639"/>
      </a:hlink>
      <a:folHlink>
        <a:srgbClr val="E7C272"/>
      </a:folHlink>
    </a:clrScheme>
    <a:fontScheme name="Gallery">
      <a:majorFont>
        <a:latin typeface="Palatino Linotype" panose="020405020505050303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AC464412-510E-4F2B-8947-A0DDBD0289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241</TotalTime>
  <Words>444</Words>
  <Application>Microsoft Office PowerPoint</Application>
  <PresentationFormat>Widescreen</PresentationFormat>
  <Paragraphs>41</Paragraphs>
  <Slides>12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Palatino Linotype</vt:lpstr>
      <vt:lpstr>Wingdings 2</vt:lpstr>
      <vt:lpstr>HDOfficeLightV0</vt:lpstr>
      <vt:lpstr>Gallery</vt:lpstr>
      <vt:lpstr>How are Claims Paid?</vt:lpstr>
      <vt:lpstr>Fee-for-Service Payments</vt:lpstr>
      <vt:lpstr>Bundled-Episode Payments</vt:lpstr>
      <vt:lpstr>Capitations &amp; Global Payments</vt:lpstr>
      <vt:lpstr>Billed Amount</vt:lpstr>
      <vt:lpstr>Allowed Amount</vt:lpstr>
      <vt:lpstr>Paid Amount</vt:lpstr>
      <vt:lpstr>Copays</vt:lpstr>
      <vt:lpstr>Deductibles</vt:lpstr>
      <vt:lpstr>Coinsurance</vt:lpstr>
      <vt:lpstr>Out-of-Pocket Maximums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Spyridon Ganas</dc:creator>
  <cp:lastModifiedBy>Spyridon Ganas</cp:lastModifiedBy>
  <cp:revision>12</cp:revision>
  <dcterms:created xsi:type="dcterms:W3CDTF">2016-02-20T19:00:40Z</dcterms:created>
  <dcterms:modified xsi:type="dcterms:W3CDTF">2016-03-05T21:43:59Z</dcterms:modified>
</cp:coreProperties>
</file>

<file path=docProps/thumbnail.jpeg>
</file>